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6" d="100"/>
          <a:sy n="66" d="100"/>
        </p:scale>
        <p:origin x="1253" y="38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image1.jp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5237C-CA4D-F8B0-84B9-EF050E35257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0A8604D-4700-5732-B82E-5C9E5AC790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F9105E5-9D54-53F8-E7E0-7201CA99326F}"/>
              </a:ext>
            </a:extLst>
          </p:cNvPr>
          <p:cNvSpPr>
            <a:spLocks noGrp="1"/>
          </p:cNvSpPr>
          <p:nvPr>
            <p:ph type="dt" sz="half" idx="10"/>
          </p:nvPr>
        </p:nvSpPr>
        <p:spPr/>
        <p:txBody>
          <a:bodyPr/>
          <a:lstStyle/>
          <a:p>
            <a:fld id="{6E069B31-E49A-4E3C-BD06-EC5D8F6BA657}" type="datetimeFigureOut">
              <a:rPr lang="en-IN" smtClean="0"/>
              <a:t>26-01-2023</a:t>
            </a:fld>
            <a:endParaRPr lang="en-IN"/>
          </a:p>
        </p:txBody>
      </p:sp>
      <p:sp>
        <p:nvSpPr>
          <p:cNvPr id="5" name="Footer Placeholder 4">
            <a:extLst>
              <a:ext uri="{FF2B5EF4-FFF2-40B4-BE49-F238E27FC236}">
                <a16:creationId xmlns:a16="http://schemas.microsoft.com/office/drawing/2014/main" id="{084BA383-AE59-6CD8-4345-F294AD1964C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63227D9-C053-3DEB-0EA2-F6F7611F327F}"/>
              </a:ext>
            </a:extLst>
          </p:cNvPr>
          <p:cNvSpPr>
            <a:spLocks noGrp="1"/>
          </p:cNvSpPr>
          <p:nvPr>
            <p:ph type="sldNum" sz="quarter" idx="12"/>
          </p:nvPr>
        </p:nvSpPr>
        <p:spPr/>
        <p:txBody>
          <a:bodyPr/>
          <a:lstStyle/>
          <a:p>
            <a:fld id="{4A4496B9-2B22-4544-B9E1-D6A23EA25E53}" type="slidenum">
              <a:rPr lang="en-IN" smtClean="0"/>
              <a:t>‹#›</a:t>
            </a:fld>
            <a:endParaRPr lang="en-IN"/>
          </a:p>
        </p:txBody>
      </p:sp>
    </p:spTree>
    <p:extLst>
      <p:ext uri="{BB962C8B-B14F-4D97-AF65-F5344CB8AC3E}">
        <p14:creationId xmlns:p14="http://schemas.microsoft.com/office/powerpoint/2010/main" val="3577287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DBC3A-1717-57E4-BC3A-2411E50E767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D902105-8CF8-C7F3-078A-9BD460747D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B578212-D894-0445-5708-668BE61C8C98}"/>
              </a:ext>
            </a:extLst>
          </p:cNvPr>
          <p:cNvSpPr>
            <a:spLocks noGrp="1"/>
          </p:cNvSpPr>
          <p:nvPr>
            <p:ph type="dt" sz="half" idx="10"/>
          </p:nvPr>
        </p:nvSpPr>
        <p:spPr/>
        <p:txBody>
          <a:bodyPr/>
          <a:lstStyle/>
          <a:p>
            <a:fld id="{6E069B31-E49A-4E3C-BD06-EC5D8F6BA657}" type="datetimeFigureOut">
              <a:rPr lang="en-IN" smtClean="0"/>
              <a:t>26-01-2023</a:t>
            </a:fld>
            <a:endParaRPr lang="en-IN"/>
          </a:p>
        </p:txBody>
      </p:sp>
      <p:sp>
        <p:nvSpPr>
          <p:cNvPr id="5" name="Footer Placeholder 4">
            <a:extLst>
              <a:ext uri="{FF2B5EF4-FFF2-40B4-BE49-F238E27FC236}">
                <a16:creationId xmlns:a16="http://schemas.microsoft.com/office/drawing/2014/main" id="{6ECEEC23-EF9F-0045-BE6E-BBE61D582E3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D28102-7A90-2DD1-F8A5-B25BFE2D22EF}"/>
              </a:ext>
            </a:extLst>
          </p:cNvPr>
          <p:cNvSpPr>
            <a:spLocks noGrp="1"/>
          </p:cNvSpPr>
          <p:nvPr>
            <p:ph type="sldNum" sz="quarter" idx="12"/>
          </p:nvPr>
        </p:nvSpPr>
        <p:spPr/>
        <p:txBody>
          <a:bodyPr/>
          <a:lstStyle/>
          <a:p>
            <a:fld id="{4A4496B9-2B22-4544-B9E1-D6A23EA25E53}" type="slidenum">
              <a:rPr lang="en-IN" smtClean="0"/>
              <a:t>‹#›</a:t>
            </a:fld>
            <a:endParaRPr lang="en-IN"/>
          </a:p>
        </p:txBody>
      </p:sp>
    </p:spTree>
    <p:extLst>
      <p:ext uri="{BB962C8B-B14F-4D97-AF65-F5344CB8AC3E}">
        <p14:creationId xmlns:p14="http://schemas.microsoft.com/office/powerpoint/2010/main" val="3976166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01ADCB-EB28-8B07-E0CD-3F8805835CD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5C427B3-C446-F498-2898-1C7DE7354A1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3F308A-CFA3-4048-EA98-8BB6542B4D77}"/>
              </a:ext>
            </a:extLst>
          </p:cNvPr>
          <p:cNvSpPr>
            <a:spLocks noGrp="1"/>
          </p:cNvSpPr>
          <p:nvPr>
            <p:ph type="dt" sz="half" idx="10"/>
          </p:nvPr>
        </p:nvSpPr>
        <p:spPr/>
        <p:txBody>
          <a:bodyPr/>
          <a:lstStyle/>
          <a:p>
            <a:fld id="{6E069B31-E49A-4E3C-BD06-EC5D8F6BA657}" type="datetimeFigureOut">
              <a:rPr lang="en-IN" smtClean="0"/>
              <a:t>26-01-2023</a:t>
            </a:fld>
            <a:endParaRPr lang="en-IN"/>
          </a:p>
        </p:txBody>
      </p:sp>
      <p:sp>
        <p:nvSpPr>
          <p:cNvPr id="5" name="Footer Placeholder 4">
            <a:extLst>
              <a:ext uri="{FF2B5EF4-FFF2-40B4-BE49-F238E27FC236}">
                <a16:creationId xmlns:a16="http://schemas.microsoft.com/office/drawing/2014/main" id="{9CCC7A15-D3E2-F542-F10D-C50326A7586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762C88A-9CA1-3B6F-E5A9-DB54706CDE60}"/>
              </a:ext>
            </a:extLst>
          </p:cNvPr>
          <p:cNvSpPr>
            <a:spLocks noGrp="1"/>
          </p:cNvSpPr>
          <p:nvPr>
            <p:ph type="sldNum" sz="quarter" idx="12"/>
          </p:nvPr>
        </p:nvSpPr>
        <p:spPr/>
        <p:txBody>
          <a:bodyPr/>
          <a:lstStyle/>
          <a:p>
            <a:fld id="{4A4496B9-2B22-4544-B9E1-D6A23EA25E53}" type="slidenum">
              <a:rPr lang="en-IN" smtClean="0"/>
              <a:t>‹#›</a:t>
            </a:fld>
            <a:endParaRPr lang="en-IN"/>
          </a:p>
        </p:txBody>
      </p:sp>
    </p:spTree>
    <p:extLst>
      <p:ext uri="{BB962C8B-B14F-4D97-AF65-F5344CB8AC3E}">
        <p14:creationId xmlns:p14="http://schemas.microsoft.com/office/powerpoint/2010/main" val="705285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28043-EB8F-8777-047A-DFB20222D3C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51275B4-D92E-5FF2-C768-793FF289A91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AA86F9A-7DBB-2BA7-D548-7C5544B9DF5F}"/>
              </a:ext>
            </a:extLst>
          </p:cNvPr>
          <p:cNvSpPr>
            <a:spLocks noGrp="1"/>
          </p:cNvSpPr>
          <p:nvPr>
            <p:ph type="dt" sz="half" idx="10"/>
          </p:nvPr>
        </p:nvSpPr>
        <p:spPr/>
        <p:txBody>
          <a:bodyPr/>
          <a:lstStyle/>
          <a:p>
            <a:fld id="{6E069B31-E49A-4E3C-BD06-EC5D8F6BA657}" type="datetimeFigureOut">
              <a:rPr lang="en-IN" smtClean="0"/>
              <a:t>26-01-2023</a:t>
            </a:fld>
            <a:endParaRPr lang="en-IN"/>
          </a:p>
        </p:txBody>
      </p:sp>
      <p:sp>
        <p:nvSpPr>
          <p:cNvPr id="5" name="Footer Placeholder 4">
            <a:extLst>
              <a:ext uri="{FF2B5EF4-FFF2-40B4-BE49-F238E27FC236}">
                <a16:creationId xmlns:a16="http://schemas.microsoft.com/office/drawing/2014/main" id="{D4589929-6C6C-09F9-8336-445FEEBF92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DEAAA53-7471-6F72-C0F0-DABE5FF4735B}"/>
              </a:ext>
            </a:extLst>
          </p:cNvPr>
          <p:cNvSpPr>
            <a:spLocks noGrp="1"/>
          </p:cNvSpPr>
          <p:nvPr>
            <p:ph type="sldNum" sz="quarter" idx="12"/>
          </p:nvPr>
        </p:nvSpPr>
        <p:spPr/>
        <p:txBody>
          <a:bodyPr/>
          <a:lstStyle/>
          <a:p>
            <a:fld id="{4A4496B9-2B22-4544-B9E1-D6A23EA25E53}" type="slidenum">
              <a:rPr lang="en-IN" smtClean="0"/>
              <a:t>‹#›</a:t>
            </a:fld>
            <a:endParaRPr lang="en-IN"/>
          </a:p>
        </p:txBody>
      </p:sp>
    </p:spTree>
    <p:extLst>
      <p:ext uri="{BB962C8B-B14F-4D97-AF65-F5344CB8AC3E}">
        <p14:creationId xmlns:p14="http://schemas.microsoft.com/office/powerpoint/2010/main" val="2615090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46039-76C1-38F6-1E62-2920DD8BE7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E1B8A8C-830E-14F0-3F51-7DBD5FEBC0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1EB6A1F-F731-D8FA-1025-8C53062CC1E7}"/>
              </a:ext>
            </a:extLst>
          </p:cNvPr>
          <p:cNvSpPr>
            <a:spLocks noGrp="1"/>
          </p:cNvSpPr>
          <p:nvPr>
            <p:ph type="dt" sz="half" idx="10"/>
          </p:nvPr>
        </p:nvSpPr>
        <p:spPr/>
        <p:txBody>
          <a:bodyPr/>
          <a:lstStyle/>
          <a:p>
            <a:fld id="{6E069B31-E49A-4E3C-BD06-EC5D8F6BA657}" type="datetimeFigureOut">
              <a:rPr lang="en-IN" smtClean="0"/>
              <a:t>26-01-2023</a:t>
            </a:fld>
            <a:endParaRPr lang="en-IN"/>
          </a:p>
        </p:txBody>
      </p:sp>
      <p:sp>
        <p:nvSpPr>
          <p:cNvPr id="5" name="Footer Placeholder 4">
            <a:extLst>
              <a:ext uri="{FF2B5EF4-FFF2-40B4-BE49-F238E27FC236}">
                <a16:creationId xmlns:a16="http://schemas.microsoft.com/office/drawing/2014/main" id="{EF12E0C2-9EC7-95E1-A189-90A7A81980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A8EA0AB-60B8-EB55-8B00-507ABA9A9123}"/>
              </a:ext>
            </a:extLst>
          </p:cNvPr>
          <p:cNvSpPr>
            <a:spLocks noGrp="1"/>
          </p:cNvSpPr>
          <p:nvPr>
            <p:ph type="sldNum" sz="quarter" idx="12"/>
          </p:nvPr>
        </p:nvSpPr>
        <p:spPr/>
        <p:txBody>
          <a:bodyPr/>
          <a:lstStyle/>
          <a:p>
            <a:fld id="{4A4496B9-2B22-4544-B9E1-D6A23EA25E53}" type="slidenum">
              <a:rPr lang="en-IN" smtClean="0"/>
              <a:t>‹#›</a:t>
            </a:fld>
            <a:endParaRPr lang="en-IN"/>
          </a:p>
        </p:txBody>
      </p:sp>
    </p:spTree>
    <p:extLst>
      <p:ext uri="{BB962C8B-B14F-4D97-AF65-F5344CB8AC3E}">
        <p14:creationId xmlns:p14="http://schemas.microsoft.com/office/powerpoint/2010/main" val="3098426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A1FC9-C361-660F-7099-D80E42D0B53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D0E2177-F680-769F-CBD2-303F5617DED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D4DFEAB-0768-9205-C30B-B6855036A6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9175A91-3609-D8D4-F6E2-B617BB17C349}"/>
              </a:ext>
            </a:extLst>
          </p:cNvPr>
          <p:cNvSpPr>
            <a:spLocks noGrp="1"/>
          </p:cNvSpPr>
          <p:nvPr>
            <p:ph type="dt" sz="half" idx="10"/>
          </p:nvPr>
        </p:nvSpPr>
        <p:spPr/>
        <p:txBody>
          <a:bodyPr/>
          <a:lstStyle/>
          <a:p>
            <a:fld id="{6E069B31-E49A-4E3C-BD06-EC5D8F6BA657}" type="datetimeFigureOut">
              <a:rPr lang="en-IN" smtClean="0"/>
              <a:t>26-01-2023</a:t>
            </a:fld>
            <a:endParaRPr lang="en-IN"/>
          </a:p>
        </p:txBody>
      </p:sp>
      <p:sp>
        <p:nvSpPr>
          <p:cNvPr id="6" name="Footer Placeholder 5">
            <a:extLst>
              <a:ext uri="{FF2B5EF4-FFF2-40B4-BE49-F238E27FC236}">
                <a16:creationId xmlns:a16="http://schemas.microsoft.com/office/drawing/2014/main" id="{184FBD53-98B4-4D25-B04B-1362C8E251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1467AE9-844F-61EC-6191-4346E1A02F65}"/>
              </a:ext>
            </a:extLst>
          </p:cNvPr>
          <p:cNvSpPr>
            <a:spLocks noGrp="1"/>
          </p:cNvSpPr>
          <p:nvPr>
            <p:ph type="sldNum" sz="quarter" idx="12"/>
          </p:nvPr>
        </p:nvSpPr>
        <p:spPr/>
        <p:txBody>
          <a:bodyPr/>
          <a:lstStyle/>
          <a:p>
            <a:fld id="{4A4496B9-2B22-4544-B9E1-D6A23EA25E53}" type="slidenum">
              <a:rPr lang="en-IN" smtClean="0"/>
              <a:t>‹#›</a:t>
            </a:fld>
            <a:endParaRPr lang="en-IN"/>
          </a:p>
        </p:txBody>
      </p:sp>
    </p:spTree>
    <p:extLst>
      <p:ext uri="{BB962C8B-B14F-4D97-AF65-F5344CB8AC3E}">
        <p14:creationId xmlns:p14="http://schemas.microsoft.com/office/powerpoint/2010/main" val="2342058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D87AD-3C4C-19C8-AB44-0E5F5246921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E9383B1-E7E5-722D-191B-8022D8FB3C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D2765B1-752F-23E4-D1F8-E245CE837E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C70E5A6-7872-E338-D5A9-65AD9DACAD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81CE294-12B2-BEDE-4AD9-6F10146E99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214E5FA-AAED-83AD-AC23-EE688F0EC8A4}"/>
              </a:ext>
            </a:extLst>
          </p:cNvPr>
          <p:cNvSpPr>
            <a:spLocks noGrp="1"/>
          </p:cNvSpPr>
          <p:nvPr>
            <p:ph type="dt" sz="half" idx="10"/>
          </p:nvPr>
        </p:nvSpPr>
        <p:spPr/>
        <p:txBody>
          <a:bodyPr/>
          <a:lstStyle/>
          <a:p>
            <a:fld id="{6E069B31-E49A-4E3C-BD06-EC5D8F6BA657}" type="datetimeFigureOut">
              <a:rPr lang="en-IN" smtClean="0"/>
              <a:t>26-01-2023</a:t>
            </a:fld>
            <a:endParaRPr lang="en-IN"/>
          </a:p>
        </p:txBody>
      </p:sp>
      <p:sp>
        <p:nvSpPr>
          <p:cNvPr id="8" name="Footer Placeholder 7">
            <a:extLst>
              <a:ext uri="{FF2B5EF4-FFF2-40B4-BE49-F238E27FC236}">
                <a16:creationId xmlns:a16="http://schemas.microsoft.com/office/drawing/2014/main" id="{3B683A26-FCF2-24A0-CD0B-957F664171C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35DC5EA-A054-C3B3-D2E1-69C0319B3838}"/>
              </a:ext>
            </a:extLst>
          </p:cNvPr>
          <p:cNvSpPr>
            <a:spLocks noGrp="1"/>
          </p:cNvSpPr>
          <p:nvPr>
            <p:ph type="sldNum" sz="quarter" idx="12"/>
          </p:nvPr>
        </p:nvSpPr>
        <p:spPr/>
        <p:txBody>
          <a:bodyPr/>
          <a:lstStyle/>
          <a:p>
            <a:fld id="{4A4496B9-2B22-4544-B9E1-D6A23EA25E53}" type="slidenum">
              <a:rPr lang="en-IN" smtClean="0"/>
              <a:t>‹#›</a:t>
            </a:fld>
            <a:endParaRPr lang="en-IN"/>
          </a:p>
        </p:txBody>
      </p:sp>
    </p:spTree>
    <p:extLst>
      <p:ext uri="{BB962C8B-B14F-4D97-AF65-F5344CB8AC3E}">
        <p14:creationId xmlns:p14="http://schemas.microsoft.com/office/powerpoint/2010/main" val="8348926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AD85E-8EDB-C4D2-A858-6AF016D96D0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2D85218-5DE2-9067-814E-1B838200A013}"/>
              </a:ext>
            </a:extLst>
          </p:cNvPr>
          <p:cNvSpPr>
            <a:spLocks noGrp="1"/>
          </p:cNvSpPr>
          <p:nvPr>
            <p:ph type="dt" sz="half" idx="10"/>
          </p:nvPr>
        </p:nvSpPr>
        <p:spPr/>
        <p:txBody>
          <a:bodyPr/>
          <a:lstStyle/>
          <a:p>
            <a:fld id="{6E069B31-E49A-4E3C-BD06-EC5D8F6BA657}" type="datetimeFigureOut">
              <a:rPr lang="en-IN" smtClean="0"/>
              <a:t>26-01-2023</a:t>
            </a:fld>
            <a:endParaRPr lang="en-IN"/>
          </a:p>
        </p:txBody>
      </p:sp>
      <p:sp>
        <p:nvSpPr>
          <p:cNvPr id="4" name="Footer Placeholder 3">
            <a:extLst>
              <a:ext uri="{FF2B5EF4-FFF2-40B4-BE49-F238E27FC236}">
                <a16:creationId xmlns:a16="http://schemas.microsoft.com/office/drawing/2014/main" id="{22AC3B59-ACCC-6E97-5A10-409ADA13B76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1BB9C19-BF97-61AC-00FD-4E9C9D3DBE3E}"/>
              </a:ext>
            </a:extLst>
          </p:cNvPr>
          <p:cNvSpPr>
            <a:spLocks noGrp="1"/>
          </p:cNvSpPr>
          <p:nvPr>
            <p:ph type="sldNum" sz="quarter" idx="12"/>
          </p:nvPr>
        </p:nvSpPr>
        <p:spPr/>
        <p:txBody>
          <a:bodyPr/>
          <a:lstStyle/>
          <a:p>
            <a:fld id="{4A4496B9-2B22-4544-B9E1-D6A23EA25E53}" type="slidenum">
              <a:rPr lang="en-IN" smtClean="0"/>
              <a:t>‹#›</a:t>
            </a:fld>
            <a:endParaRPr lang="en-IN"/>
          </a:p>
        </p:txBody>
      </p:sp>
    </p:spTree>
    <p:extLst>
      <p:ext uri="{BB962C8B-B14F-4D97-AF65-F5344CB8AC3E}">
        <p14:creationId xmlns:p14="http://schemas.microsoft.com/office/powerpoint/2010/main" val="13995568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4B4CA6-BA7C-E2C6-A95F-DBEFABB91BFC}"/>
              </a:ext>
            </a:extLst>
          </p:cNvPr>
          <p:cNvSpPr>
            <a:spLocks noGrp="1"/>
          </p:cNvSpPr>
          <p:nvPr>
            <p:ph type="dt" sz="half" idx="10"/>
          </p:nvPr>
        </p:nvSpPr>
        <p:spPr/>
        <p:txBody>
          <a:bodyPr/>
          <a:lstStyle/>
          <a:p>
            <a:fld id="{6E069B31-E49A-4E3C-BD06-EC5D8F6BA657}" type="datetimeFigureOut">
              <a:rPr lang="en-IN" smtClean="0"/>
              <a:t>26-01-2023</a:t>
            </a:fld>
            <a:endParaRPr lang="en-IN"/>
          </a:p>
        </p:txBody>
      </p:sp>
      <p:sp>
        <p:nvSpPr>
          <p:cNvPr id="3" name="Footer Placeholder 2">
            <a:extLst>
              <a:ext uri="{FF2B5EF4-FFF2-40B4-BE49-F238E27FC236}">
                <a16:creationId xmlns:a16="http://schemas.microsoft.com/office/drawing/2014/main" id="{219B1FA4-6A02-116D-7C84-C89AC71D859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D75D2C2-0D11-E836-985F-3F3386F3EA97}"/>
              </a:ext>
            </a:extLst>
          </p:cNvPr>
          <p:cNvSpPr>
            <a:spLocks noGrp="1"/>
          </p:cNvSpPr>
          <p:nvPr>
            <p:ph type="sldNum" sz="quarter" idx="12"/>
          </p:nvPr>
        </p:nvSpPr>
        <p:spPr/>
        <p:txBody>
          <a:bodyPr/>
          <a:lstStyle/>
          <a:p>
            <a:fld id="{4A4496B9-2B22-4544-B9E1-D6A23EA25E53}" type="slidenum">
              <a:rPr lang="en-IN" smtClean="0"/>
              <a:t>‹#›</a:t>
            </a:fld>
            <a:endParaRPr lang="en-IN"/>
          </a:p>
        </p:txBody>
      </p:sp>
    </p:spTree>
    <p:extLst>
      <p:ext uri="{BB962C8B-B14F-4D97-AF65-F5344CB8AC3E}">
        <p14:creationId xmlns:p14="http://schemas.microsoft.com/office/powerpoint/2010/main" val="2258386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429D9-56FA-AD0A-7D1E-0498161A35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F0D2ED2-3BA1-8F0A-9B89-C3C2B37661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84BE27E-C2A0-7E1F-0992-88F011A0A4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40FE56-C3E4-49EA-CE7E-8B1BF1D13B95}"/>
              </a:ext>
            </a:extLst>
          </p:cNvPr>
          <p:cNvSpPr>
            <a:spLocks noGrp="1"/>
          </p:cNvSpPr>
          <p:nvPr>
            <p:ph type="dt" sz="half" idx="10"/>
          </p:nvPr>
        </p:nvSpPr>
        <p:spPr/>
        <p:txBody>
          <a:bodyPr/>
          <a:lstStyle/>
          <a:p>
            <a:fld id="{6E069B31-E49A-4E3C-BD06-EC5D8F6BA657}" type="datetimeFigureOut">
              <a:rPr lang="en-IN" smtClean="0"/>
              <a:t>26-01-2023</a:t>
            </a:fld>
            <a:endParaRPr lang="en-IN"/>
          </a:p>
        </p:txBody>
      </p:sp>
      <p:sp>
        <p:nvSpPr>
          <p:cNvPr id="6" name="Footer Placeholder 5">
            <a:extLst>
              <a:ext uri="{FF2B5EF4-FFF2-40B4-BE49-F238E27FC236}">
                <a16:creationId xmlns:a16="http://schemas.microsoft.com/office/drawing/2014/main" id="{9B5DC618-3D05-48DF-4EE4-AE4D1080925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FE5D4A7-9E33-C5DD-EA1F-815E6DC2D9A3}"/>
              </a:ext>
            </a:extLst>
          </p:cNvPr>
          <p:cNvSpPr>
            <a:spLocks noGrp="1"/>
          </p:cNvSpPr>
          <p:nvPr>
            <p:ph type="sldNum" sz="quarter" idx="12"/>
          </p:nvPr>
        </p:nvSpPr>
        <p:spPr/>
        <p:txBody>
          <a:bodyPr/>
          <a:lstStyle/>
          <a:p>
            <a:fld id="{4A4496B9-2B22-4544-B9E1-D6A23EA25E53}" type="slidenum">
              <a:rPr lang="en-IN" smtClean="0"/>
              <a:t>‹#›</a:t>
            </a:fld>
            <a:endParaRPr lang="en-IN"/>
          </a:p>
        </p:txBody>
      </p:sp>
    </p:spTree>
    <p:extLst>
      <p:ext uri="{BB962C8B-B14F-4D97-AF65-F5344CB8AC3E}">
        <p14:creationId xmlns:p14="http://schemas.microsoft.com/office/powerpoint/2010/main" val="3260775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5834E-70D9-64D9-7553-2B5C4B3AB0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FBA7560-0EF1-96EA-A176-63E5CEA78F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2FC3E48-4396-A020-9539-C3F83DC4AA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B5F3E5-2CE5-711D-91C5-82CD3E782E61}"/>
              </a:ext>
            </a:extLst>
          </p:cNvPr>
          <p:cNvSpPr>
            <a:spLocks noGrp="1"/>
          </p:cNvSpPr>
          <p:nvPr>
            <p:ph type="dt" sz="half" idx="10"/>
          </p:nvPr>
        </p:nvSpPr>
        <p:spPr/>
        <p:txBody>
          <a:bodyPr/>
          <a:lstStyle/>
          <a:p>
            <a:fld id="{6E069B31-E49A-4E3C-BD06-EC5D8F6BA657}" type="datetimeFigureOut">
              <a:rPr lang="en-IN" smtClean="0"/>
              <a:t>26-01-2023</a:t>
            </a:fld>
            <a:endParaRPr lang="en-IN"/>
          </a:p>
        </p:txBody>
      </p:sp>
      <p:sp>
        <p:nvSpPr>
          <p:cNvPr id="6" name="Footer Placeholder 5">
            <a:extLst>
              <a:ext uri="{FF2B5EF4-FFF2-40B4-BE49-F238E27FC236}">
                <a16:creationId xmlns:a16="http://schemas.microsoft.com/office/drawing/2014/main" id="{7E511686-8553-48C4-A6CC-383DC41DAAF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4C9F796-9E2F-E6CB-8300-00B77DA80B38}"/>
              </a:ext>
            </a:extLst>
          </p:cNvPr>
          <p:cNvSpPr>
            <a:spLocks noGrp="1"/>
          </p:cNvSpPr>
          <p:nvPr>
            <p:ph type="sldNum" sz="quarter" idx="12"/>
          </p:nvPr>
        </p:nvSpPr>
        <p:spPr/>
        <p:txBody>
          <a:bodyPr/>
          <a:lstStyle/>
          <a:p>
            <a:fld id="{4A4496B9-2B22-4544-B9E1-D6A23EA25E53}" type="slidenum">
              <a:rPr lang="en-IN" smtClean="0"/>
              <a:t>‹#›</a:t>
            </a:fld>
            <a:endParaRPr lang="en-IN"/>
          </a:p>
        </p:txBody>
      </p:sp>
    </p:spTree>
    <p:extLst>
      <p:ext uri="{BB962C8B-B14F-4D97-AF65-F5344CB8AC3E}">
        <p14:creationId xmlns:p14="http://schemas.microsoft.com/office/powerpoint/2010/main" val="4026514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E8F0B5-0D1D-39B6-21DD-94692C6AE8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55A7FE5-72B2-0736-5213-5167BC905E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F06052F-478E-702B-6C40-FC9DBE8522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069B31-E49A-4E3C-BD06-EC5D8F6BA657}" type="datetimeFigureOut">
              <a:rPr lang="en-IN" smtClean="0"/>
              <a:t>26-01-2023</a:t>
            </a:fld>
            <a:endParaRPr lang="en-IN"/>
          </a:p>
        </p:txBody>
      </p:sp>
      <p:sp>
        <p:nvSpPr>
          <p:cNvPr id="5" name="Footer Placeholder 4">
            <a:extLst>
              <a:ext uri="{FF2B5EF4-FFF2-40B4-BE49-F238E27FC236}">
                <a16:creationId xmlns:a16="http://schemas.microsoft.com/office/drawing/2014/main" id="{173E1C18-618C-E743-3768-BDDD5FAF3C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96F2B23-C652-0362-0466-4E5038208E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4496B9-2B22-4544-B9E1-D6A23EA25E53}" type="slidenum">
              <a:rPr lang="en-IN" smtClean="0"/>
              <a:t>‹#›</a:t>
            </a:fld>
            <a:endParaRPr lang="en-IN"/>
          </a:p>
        </p:txBody>
      </p:sp>
    </p:spTree>
    <p:extLst>
      <p:ext uri="{BB962C8B-B14F-4D97-AF65-F5344CB8AC3E}">
        <p14:creationId xmlns:p14="http://schemas.microsoft.com/office/powerpoint/2010/main" val="40418948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BF552-7109-1B3E-532F-A127BBB2C279}"/>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F62285EF-E7D1-BDEC-E136-DB805C895744}"/>
              </a:ext>
            </a:extLst>
          </p:cNvPr>
          <p:cNvSpPr>
            <a:spLocks noGrp="1"/>
          </p:cNvSpPr>
          <p:nvPr>
            <p:ph type="subTitle" idx="1"/>
          </p:nvPr>
        </p:nvSpPr>
        <p:spPr/>
        <p:txBody>
          <a:bodyPr/>
          <a:lstStyle/>
          <a:p>
            <a:endParaRPr lang="en-IN"/>
          </a:p>
        </p:txBody>
      </p:sp>
      <p:pic>
        <p:nvPicPr>
          <p:cNvPr id="7" name="Picture 6" descr="A tree with a sunset in the background&#10;&#10;Description automatically generated with low confidence">
            <a:extLst>
              <a:ext uri="{FF2B5EF4-FFF2-40B4-BE49-F238E27FC236}">
                <a16:creationId xmlns:a16="http://schemas.microsoft.com/office/drawing/2014/main" id="{6B87345C-1EFA-4024-7D17-73A99BDBF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effectLst>
            <a:glow>
              <a:schemeClr val="accent1"/>
            </a:glow>
            <a:outerShdw dist="50800" algn="ctr" rotWithShape="0">
              <a:srgbClr val="000000"/>
            </a:outerShdw>
            <a:softEdge rad="0"/>
          </a:effectLst>
        </p:spPr>
      </p:pic>
      <p:sp>
        <p:nvSpPr>
          <p:cNvPr id="8" name="TextBox 7">
            <a:extLst>
              <a:ext uri="{FF2B5EF4-FFF2-40B4-BE49-F238E27FC236}">
                <a16:creationId xmlns:a16="http://schemas.microsoft.com/office/drawing/2014/main" id="{F4B2F050-FC33-6C2C-2E31-ADF49D95C10B}"/>
              </a:ext>
            </a:extLst>
          </p:cNvPr>
          <p:cNvSpPr txBox="1"/>
          <p:nvPr/>
        </p:nvSpPr>
        <p:spPr>
          <a:xfrm>
            <a:off x="-169622" y="3105834"/>
            <a:ext cx="12785887" cy="646331"/>
          </a:xfrm>
          <a:prstGeom prst="rect">
            <a:avLst/>
          </a:prstGeom>
          <a:noFill/>
        </p:spPr>
        <p:txBody>
          <a:bodyPr wrap="square" rtlCol="0">
            <a:spAutoFit/>
          </a:bodyPr>
          <a:lstStyle/>
          <a:p>
            <a:pPr algn="ctr"/>
            <a:r>
              <a:rPr lang="en-US" sz="3600" b="1" dirty="0">
                <a:solidFill>
                  <a:schemeClr val="bg1">
                    <a:lumMod val="95000"/>
                  </a:schemeClr>
                </a:solidFill>
                <a:latin typeface="Modern Love Grunge" panose="020B0604020202020204" pitchFamily="82" charset="0"/>
              </a:rPr>
              <a:t>A</a:t>
            </a:r>
            <a:r>
              <a:rPr lang="en-US" sz="3600" b="1" i="0" dirty="0">
                <a:solidFill>
                  <a:schemeClr val="bg1">
                    <a:lumMod val="95000"/>
                  </a:schemeClr>
                </a:solidFill>
                <a:effectLst/>
                <a:latin typeface="Modern Love Grunge" panose="020B0604020202020204" pitchFamily="82" charset="0"/>
              </a:rPr>
              <a:t>DVANCING MONSOON (THE RAINY SEASON)</a:t>
            </a:r>
          </a:p>
        </p:txBody>
      </p:sp>
    </p:spTree>
    <p:extLst>
      <p:ext uri="{BB962C8B-B14F-4D97-AF65-F5344CB8AC3E}">
        <p14:creationId xmlns:p14="http://schemas.microsoft.com/office/powerpoint/2010/main" val="2143877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BF552-7109-1B3E-532F-A127BBB2C279}"/>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F62285EF-E7D1-BDEC-E136-DB805C895744}"/>
              </a:ext>
            </a:extLst>
          </p:cNvPr>
          <p:cNvSpPr>
            <a:spLocks noGrp="1"/>
          </p:cNvSpPr>
          <p:nvPr>
            <p:ph type="subTitle" idx="1"/>
          </p:nvPr>
        </p:nvSpPr>
        <p:spPr/>
        <p:txBody>
          <a:bodyPr/>
          <a:lstStyle/>
          <a:p>
            <a:endParaRPr lang="en-IN"/>
          </a:p>
        </p:txBody>
      </p:sp>
      <p:pic>
        <p:nvPicPr>
          <p:cNvPr id="7" name="Picture 6" descr="A tree with a sunset in the background&#10;&#10;Description automatically generated with low confidence">
            <a:extLst>
              <a:ext uri="{FF2B5EF4-FFF2-40B4-BE49-F238E27FC236}">
                <a16:creationId xmlns:a16="http://schemas.microsoft.com/office/drawing/2014/main" id="{6B87345C-1EFA-4024-7D17-73A99BDBF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486"/>
            <a:ext cx="35318582" cy="19866703"/>
          </a:xfrm>
          <a:prstGeom prst="rect">
            <a:avLst/>
          </a:prstGeom>
        </p:spPr>
      </p:pic>
      <p:sp>
        <p:nvSpPr>
          <p:cNvPr id="8" name="TextBox 7">
            <a:extLst>
              <a:ext uri="{FF2B5EF4-FFF2-40B4-BE49-F238E27FC236}">
                <a16:creationId xmlns:a16="http://schemas.microsoft.com/office/drawing/2014/main" id="{D5E57279-59D9-9BCE-1D4F-BA979054428C}"/>
              </a:ext>
            </a:extLst>
          </p:cNvPr>
          <p:cNvSpPr txBox="1"/>
          <p:nvPr/>
        </p:nvSpPr>
        <p:spPr>
          <a:xfrm>
            <a:off x="656492" y="492369"/>
            <a:ext cx="10480431" cy="5262979"/>
          </a:xfrm>
          <a:prstGeom prst="rect">
            <a:avLst/>
          </a:prstGeom>
          <a:noFill/>
        </p:spPr>
        <p:txBody>
          <a:bodyPr wrap="square" rtlCol="0">
            <a:spAutoFit/>
          </a:bodyPr>
          <a:lstStyle/>
          <a:p>
            <a:r>
              <a:rPr lang="en-US" sz="2800" dirty="0">
                <a:solidFill>
                  <a:schemeClr val="bg1">
                    <a:lumMod val="95000"/>
                  </a:schemeClr>
                </a:solidFill>
              </a:rPr>
              <a:t>1. The rainy season begins from early June.</a:t>
            </a:r>
          </a:p>
          <a:p>
            <a:endParaRPr lang="en-US" sz="2800" dirty="0">
              <a:solidFill>
                <a:schemeClr val="bg1">
                  <a:lumMod val="95000"/>
                </a:schemeClr>
              </a:solidFill>
            </a:endParaRPr>
          </a:p>
          <a:p>
            <a:r>
              <a:rPr lang="en-US" sz="2800" dirty="0">
                <a:solidFill>
                  <a:schemeClr val="bg1">
                    <a:lumMod val="95000"/>
                  </a:schemeClr>
                </a:solidFill>
              </a:rPr>
              <a:t>2. The low-pressure condition over the northern plains intensifies at this time. It attracts the trade winds from the southern hemisphere. These south-east trade winds cross the equator and blow in a south-westerly direction to enter the Indian peninsula as the south-west monsoon. These winds bring abundant moisture to the subcontinent.</a:t>
            </a:r>
          </a:p>
          <a:p>
            <a:endParaRPr lang="en-US" sz="2800" dirty="0">
              <a:solidFill>
                <a:schemeClr val="bg1">
                  <a:lumMod val="95000"/>
                </a:schemeClr>
              </a:solidFill>
            </a:endParaRPr>
          </a:p>
          <a:p>
            <a:r>
              <a:rPr lang="en-US" sz="2800" dirty="0">
                <a:solidFill>
                  <a:schemeClr val="bg1">
                    <a:lumMod val="95000"/>
                  </a:schemeClr>
                </a:solidFill>
              </a:rPr>
              <a:t>3. These winds blow at an average velocity of 30 km/h. The monsoon winds cover the country in about a month; barring the extreme north-west.</a:t>
            </a:r>
          </a:p>
          <a:p>
            <a:endParaRPr lang="en-IN" sz="2800" dirty="0">
              <a:solidFill>
                <a:schemeClr val="bg1">
                  <a:lumMod val="95000"/>
                </a:schemeClr>
              </a:solidFill>
            </a:endParaRPr>
          </a:p>
        </p:txBody>
      </p:sp>
    </p:spTree>
    <p:extLst>
      <p:ext uri="{BB962C8B-B14F-4D97-AF65-F5344CB8AC3E}">
        <p14:creationId xmlns:p14="http://schemas.microsoft.com/office/powerpoint/2010/main" val="5952091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BF552-7109-1B3E-532F-A127BBB2C279}"/>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F62285EF-E7D1-BDEC-E136-DB805C895744}"/>
              </a:ext>
            </a:extLst>
          </p:cNvPr>
          <p:cNvSpPr>
            <a:spLocks noGrp="1"/>
          </p:cNvSpPr>
          <p:nvPr>
            <p:ph type="subTitle" idx="1"/>
          </p:nvPr>
        </p:nvSpPr>
        <p:spPr/>
        <p:txBody>
          <a:bodyPr/>
          <a:lstStyle/>
          <a:p>
            <a:endParaRPr lang="en-IN"/>
          </a:p>
        </p:txBody>
      </p:sp>
      <p:pic>
        <p:nvPicPr>
          <p:cNvPr id="7" name="Picture 6" descr="A tree with a sunset in the background&#10;&#10;Description automatically generated with low confidence">
            <a:extLst>
              <a:ext uri="{FF2B5EF4-FFF2-40B4-BE49-F238E27FC236}">
                <a16:creationId xmlns:a16="http://schemas.microsoft.com/office/drawing/2014/main" id="{6B87345C-1EFA-4024-7D17-73A99BDBF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82491" y="0"/>
            <a:ext cx="35318582" cy="19866703"/>
          </a:xfrm>
          <a:prstGeom prst="rect">
            <a:avLst/>
          </a:prstGeom>
        </p:spPr>
      </p:pic>
      <p:sp>
        <p:nvSpPr>
          <p:cNvPr id="4" name="TextBox 3">
            <a:extLst>
              <a:ext uri="{FF2B5EF4-FFF2-40B4-BE49-F238E27FC236}">
                <a16:creationId xmlns:a16="http://schemas.microsoft.com/office/drawing/2014/main" id="{14FA421C-711E-4D18-C165-329FD30F709A}"/>
              </a:ext>
            </a:extLst>
          </p:cNvPr>
          <p:cNvSpPr txBox="1"/>
          <p:nvPr/>
        </p:nvSpPr>
        <p:spPr>
          <a:xfrm>
            <a:off x="656492" y="753979"/>
            <a:ext cx="10480431" cy="6001643"/>
          </a:xfrm>
          <a:prstGeom prst="rect">
            <a:avLst/>
          </a:prstGeom>
          <a:noFill/>
        </p:spPr>
        <p:txBody>
          <a:bodyPr wrap="square" rtlCol="0">
            <a:spAutoFit/>
          </a:bodyPr>
          <a:lstStyle/>
          <a:p>
            <a:pPr algn="ctr"/>
            <a:r>
              <a:rPr lang="en-US" sz="3200" b="0" i="0" dirty="0">
                <a:solidFill>
                  <a:schemeClr val="bg1">
                    <a:lumMod val="95000"/>
                  </a:schemeClr>
                </a:solidFill>
                <a:effectLst/>
                <a:latin typeface="roboto" panose="02000000000000000000" pitchFamily="2" charset="0"/>
              </a:rPr>
              <a:t>• The windward side of the Western Ghats</a:t>
            </a:r>
            <a:br>
              <a:rPr lang="en-US" sz="3200" dirty="0">
                <a:solidFill>
                  <a:schemeClr val="bg1">
                    <a:lumMod val="95000"/>
                  </a:schemeClr>
                </a:solidFill>
              </a:rPr>
            </a:br>
            <a:r>
              <a:rPr lang="en-US" sz="3200" b="0" i="0" dirty="0">
                <a:solidFill>
                  <a:schemeClr val="bg1">
                    <a:lumMod val="95000"/>
                  </a:schemeClr>
                </a:solidFill>
                <a:effectLst/>
                <a:latin typeface="roboto" panose="02000000000000000000" pitchFamily="2" charset="0"/>
              </a:rPr>
              <a:t>receives very heavy rainfall, early in the rainy season. The Deccan Plateau and parts of Madhya Pradesh also receive some rain, in spite of lying in the rain shadow area.</a:t>
            </a:r>
            <a:br>
              <a:rPr lang="en-US" sz="3200" dirty="0">
                <a:solidFill>
                  <a:schemeClr val="bg1">
                    <a:lumMod val="95000"/>
                  </a:schemeClr>
                </a:solidFill>
              </a:rPr>
            </a:br>
            <a:r>
              <a:rPr lang="en-US" sz="3200" b="0" i="0" dirty="0">
                <a:solidFill>
                  <a:schemeClr val="bg1">
                    <a:lumMod val="95000"/>
                  </a:schemeClr>
                </a:solidFill>
                <a:effectLst/>
                <a:latin typeface="roboto" panose="02000000000000000000" pitchFamily="2" charset="0"/>
              </a:rPr>
              <a:t>The north-eastern part of the country</a:t>
            </a:r>
            <a:br>
              <a:rPr lang="en-US" sz="3200" dirty="0">
                <a:solidFill>
                  <a:schemeClr val="bg1">
                    <a:lumMod val="95000"/>
                  </a:schemeClr>
                </a:solidFill>
              </a:rPr>
            </a:br>
            <a:r>
              <a:rPr lang="en-US" sz="3200" b="0" i="0" dirty="0">
                <a:solidFill>
                  <a:schemeClr val="bg1">
                    <a:lumMod val="95000"/>
                  </a:schemeClr>
                </a:solidFill>
                <a:effectLst/>
                <a:latin typeface="roboto" panose="02000000000000000000" pitchFamily="2" charset="0"/>
              </a:rPr>
              <a:t>receives the maximum rainfall of this season. </a:t>
            </a:r>
            <a:r>
              <a:rPr lang="en-US" sz="3200" b="0" i="0" dirty="0" err="1">
                <a:solidFill>
                  <a:schemeClr val="bg1">
                    <a:lumMod val="95000"/>
                  </a:schemeClr>
                </a:solidFill>
                <a:effectLst/>
                <a:latin typeface="roboto" panose="02000000000000000000" pitchFamily="2" charset="0"/>
              </a:rPr>
              <a:t>Mawsynram</a:t>
            </a:r>
            <a:r>
              <a:rPr lang="en-US" sz="3200" b="0" i="0" dirty="0">
                <a:solidFill>
                  <a:schemeClr val="bg1">
                    <a:lumMod val="95000"/>
                  </a:schemeClr>
                </a:solidFill>
                <a:effectLst/>
                <a:latin typeface="roboto" panose="02000000000000000000" pitchFamily="2" charset="0"/>
              </a:rPr>
              <a:t> (Meghalaya) receives the highest average rainfall in the world.</a:t>
            </a:r>
            <a:br>
              <a:rPr lang="en-US" sz="3200" dirty="0">
                <a:solidFill>
                  <a:schemeClr val="bg1">
                    <a:lumMod val="95000"/>
                  </a:schemeClr>
                </a:solidFill>
              </a:rPr>
            </a:br>
            <a:r>
              <a:rPr lang="en-US" sz="3200" b="0" i="0" dirty="0">
                <a:solidFill>
                  <a:schemeClr val="bg1">
                    <a:lumMod val="95000"/>
                  </a:schemeClr>
                </a:solidFill>
                <a:effectLst/>
                <a:latin typeface="roboto" panose="02000000000000000000" pitchFamily="2" charset="0"/>
              </a:rPr>
              <a:t>• Rainfall in the Ganga valley decreases from</a:t>
            </a:r>
            <a:br>
              <a:rPr lang="en-US" sz="3200" dirty="0">
                <a:solidFill>
                  <a:schemeClr val="bg1">
                    <a:lumMod val="95000"/>
                  </a:schemeClr>
                </a:solidFill>
              </a:rPr>
            </a:br>
            <a:r>
              <a:rPr lang="en-US" sz="3200" b="0" i="0" dirty="0">
                <a:solidFill>
                  <a:schemeClr val="bg1">
                    <a:lumMod val="95000"/>
                  </a:schemeClr>
                </a:solidFill>
                <a:effectLst/>
                <a:latin typeface="roboto" panose="02000000000000000000" pitchFamily="2" charset="0"/>
              </a:rPr>
              <a:t>east to west. Rajasthan and parts of Gujarat get scanty rainfall.</a:t>
            </a:r>
            <a:endParaRPr lang="en-IN" sz="3200" dirty="0">
              <a:solidFill>
                <a:schemeClr val="bg1">
                  <a:lumMod val="95000"/>
                </a:schemeClr>
              </a:solidFill>
            </a:endParaRPr>
          </a:p>
        </p:txBody>
      </p:sp>
    </p:spTree>
    <p:extLst>
      <p:ext uri="{BB962C8B-B14F-4D97-AF65-F5344CB8AC3E}">
        <p14:creationId xmlns:p14="http://schemas.microsoft.com/office/powerpoint/2010/main" val="39105387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BF552-7109-1B3E-532F-A127BBB2C279}"/>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F62285EF-E7D1-BDEC-E136-DB805C895744}"/>
              </a:ext>
            </a:extLst>
          </p:cNvPr>
          <p:cNvSpPr>
            <a:spLocks noGrp="1"/>
          </p:cNvSpPr>
          <p:nvPr>
            <p:ph type="subTitle" idx="1"/>
          </p:nvPr>
        </p:nvSpPr>
        <p:spPr/>
        <p:txBody>
          <a:bodyPr/>
          <a:lstStyle/>
          <a:p>
            <a:endParaRPr lang="en-IN"/>
          </a:p>
        </p:txBody>
      </p:sp>
      <p:pic>
        <p:nvPicPr>
          <p:cNvPr id="7" name="Picture 6" descr="A tree with a sunset in the background&#10;&#10;Description automatically generated with low confidence">
            <a:extLst>
              <a:ext uri="{FF2B5EF4-FFF2-40B4-BE49-F238E27FC236}">
                <a16:creationId xmlns:a16="http://schemas.microsoft.com/office/drawing/2014/main" id="{6B87345C-1EFA-4024-7D17-73A99BDBF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26582" y="-164123"/>
            <a:ext cx="35318582" cy="19866703"/>
          </a:xfrm>
          <a:prstGeom prst="rect">
            <a:avLst/>
          </a:prstGeom>
        </p:spPr>
      </p:pic>
      <p:sp>
        <p:nvSpPr>
          <p:cNvPr id="4" name="TextBox 3">
            <a:extLst>
              <a:ext uri="{FF2B5EF4-FFF2-40B4-BE49-F238E27FC236}">
                <a16:creationId xmlns:a16="http://schemas.microsoft.com/office/drawing/2014/main" id="{14FA421C-711E-4D18-C165-329FD30F709A}"/>
              </a:ext>
            </a:extLst>
          </p:cNvPr>
          <p:cNvSpPr txBox="1"/>
          <p:nvPr/>
        </p:nvSpPr>
        <p:spPr>
          <a:xfrm>
            <a:off x="656492" y="753979"/>
            <a:ext cx="10480431" cy="584775"/>
          </a:xfrm>
          <a:prstGeom prst="rect">
            <a:avLst/>
          </a:prstGeom>
          <a:noFill/>
        </p:spPr>
        <p:txBody>
          <a:bodyPr wrap="square" rtlCol="0">
            <a:spAutoFit/>
          </a:bodyPr>
          <a:lstStyle/>
          <a:p>
            <a:pPr algn="ctr"/>
            <a:endParaRPr lang="en-IN" sz="3200" dirty="0">
              <a:solidFill>
                <a:schemeClr val="bg1">
                  <a:lumMod val="95000"/>
                </a:schemeClr>
              </a:solidFill>
            </a:endParaRPr>
          </a:p>
        </p:txBody>
      </p:sp>
      <p:sp>
        <p:nvSpPr>
          <p:cNvPr id="5" name="TextBox 4">
            <a:extLst>
              <a:ext uri="{FF2B5EF4-FFF2-40B4-BE49-F238E27FC236}">
                <a16:creationId xmlns:a16="http://schemas.microsoft.com/office/drawing/2014/main" id="{1DC2B92C-20E8-13FA-3EBE-C296A0B6A542}"/>
              </a:ext>
            </a:extLst>
          </p:cNvPr>
          <p:cNvSpPr txBox="1"/>
          <p:nvPr/>
        </p:nvSpPr>
        <p:spPr>
          <a:xfrm>
            <a:off x="1055077" y="753979"/>
            <a:ext cx="9612923" cy="4524315"/>
          </a:xfrm>
          <a:prstGeom prst="rect">
            <a:avLst/>
          </a:prstGeom>
          <a:noFill/>
        </p:spPr>
        <p:txBody>
          <a:bodyPr wrap="square" rtlCol="0">
            <a:spAutoFit/>
          </a:bodyPr>
          <a:lstStyle/>
          <a:p>
            <a:r>
              <a:rPr lang="en-US" sz="2400" dirty="0">
                <a:solidFill>
                  <a:schemeClr val="bg1">
                    <a:lumMod val="95000"/>
                  </a:schemeClr>
                </a:solidFill>
              </a:rPr>
              <a:t>1. Monsoon tends to have 'breaks' in rainfall; which means that there are wet and dry spells in between. The monsoon rains take place only for a few days at a time and then come the rainless intervals. These breaks in the monsoon are because of the movement of the monsoon trough. The trough and its axis keep on moving northwards or southward due to various reasons. The movement of the monsoon trough determines the spatial distribution of rainfall.</a:t>
            </a:r>
          </a:p>
          <a:p>
            <a:endParaRPr lang="en-US" sz="2400" dirty="0">
              <a:solidFill>
                <a:schemeClr val="bg1">
                  <a:lumMod val="95000"/>
                </a:schemeClr>
              </a:solidFill>
            </a:endParaRPr>
          </a:p>
          <a:p>
            <a:r>
              <a:rPr lang="en-US" sz="2400" dirty="0">
                <a:solidFill>
                  <a:schemeClr val="bg1">
                    <a:lumMod val="95000"/>
                  </a:schemeClr>
                </a:solidFill>
              </a:rPr>
              <a:t>2. The monsoon is famous for its uncertainties. It may cause heavy floods in one part of the country, and may be responsible for droughts in other part. Because of its uncertain </a:t>
            </a:r>
            <a:r>
              <a:rPr lang="en-US" sz="2400" dirty="0" err="1">
                <a:solidFill>
                  <a:schemeClr val="bg1">
                    <a:lumMod val="95000"/>
                  </a:schemeClr>
                </a:solidFill>
              </a:rPr>
              <a:t>behaviour</a:t>
            </a:r>
            <a:r>
              <a:rPr lang="en-US" sz="2400" dirty="0">
                <a:solidFill>
                  <a:schemeClr val="bg1">
                    <a:lumMod val="95000"/>
                  </a:schemeClr>
                </a:solidFill>
              </a:rPr>
              <a:t>, it sometimes disturbs the farming schedule in India. This affects millions of farmers all over the country.</a:t>
            </a:r>
            <a:endParaRPr lang="en-IN" sz="2400" dirty="0">
              <a:solidFill>
                <a:schemeClr val="bg1">
                  <a:lumMod val="95000"/>
                </a:schemeClr>
              </a:solidFill>
            </a:endParaRPr>
          </a:p>
        </p:txBody>
      </p:sp>
    </p:spTree>
    <p:extLst>
      <p:ext uri="{BB962C8B-B14F-4D97-AF65-F5344CB8AC3E}">
        <p14:creationId xmlns:p14="http://schemas.microsoft.com/office/powerpoint/2010/main" val="21907165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BF552-7109-1B3E-532F-A127BBB2C279}"/>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F62285EF-E7D1-BDEC-E136-DB805C895744}"/>
              </a:ext>
            </a:extLst>
          </p:cNvPr>
          <p:cNvSpPr>
            <a:spLocks noGrp="1"/>
          </p:cNvSpPr>
          <p:nvPr>
            <p:ph type="subTitle" idx="1"/>
          </p:nvPr>
        </p:nvSpPr>
        <p:spPr/>
        <p:txBody>
          <a:bodyPr/>
          <a:lstStyle/>
          <a:p>
            <a:endParaRPr lang="en-IN"/>
          </a:p>
        </p:txBody>
      </p:sp>
      <p:pic>
        <p:nvPicPr>
          <p:cNvPr id="7" name="Picture 6" descr="A tree with a sunset in the background&#10;&#10;Description automatically generated with low confidence">
            <a:extLst>
              <a:ext uri="{FF2B5EF4-FFF2-40B4-BE49-F238E27FC236}">
                <a16:creationId xmlns:a16="http://schemas.microsoft.com/office/drawing/2014/main" id="{6B87345C-1EFA-4024-7D17-73A99BDBF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26582" y="-6675740"/>
            <a:ext cx="35318582" cy="19866703"/>
          </a:xfrm>
          <a:prstGeom prst="rect">
            <a:avLst/>
          </a:prstGeom>
        </p:spPr>
      </p:pic>
      <p:sp>
        <p:nvSpPr>
          <p:cNvPr id="4" name="TextBox 3">
            <a:extLst>
              <a:ext uri="{FF2B5EF4-FFF2-40B4-BE49-F238E27FC236}">
                <a16:creationId xmlns:a16="http://schemas.microsoft.com/office/drawing/2014/main" id="{14FA421C-711E-4D18-C165-329FD30F709A}"/>
              </a:ext>
            </a:extLst>
          </p:cNvPr>
          <p:cNvSpPr txBox="1"/>
          <p:nvPr/>
        </p:nvSpPr>
        <p:spPr>
          <a:xfrm>
            <a:off x="656492" y="753979"/>
            <a:ext cx="10480431" cy="584775"/>
          </a:xfrm>
          <a:prstGeom prst="rect">
            <a:avLst/>
          </a:prstGeom>
          <a:noFill/>
        </p:spPr>
        <p:txBody>
          <a:bodyPr wrap="square" rtlCol="0">
            <a:spAutoFit/>
          </a:bodyPr>
          <a:lstStyle/>
          <a:p>
            <a:pPr algn="ctr"/>
            <a:endParaRPr lang="en-IN" sz="3200" dirty="0">
              <a:solidFill>
                <a:schemeClr val="bg1">
                  <a:lumMod val="95000"/>
                </a:schemeClr>
              </a:solidFill>
            </a:endParaRPr>
          </a:p>
        </p:txBody>
      </p:sp>
      <p:sp>
        <p:nvSpPr>
          <p:cNvPr id="6" name="TextBox 5">
            <a:extLst>
              <a:ext uri="{FF2B5EF4-FFF2-40B4-BE49-F238E27FC236}">
                <a16:creationId xmlns:a16="http://schemas.microsoft.com/office/drawing/2014/main" id="{077F7FC1-D91E-091C-69AA-AC9F271B9B15}"/>
              </a:ext>
            </a:extLst>
          </p:cNvPr>
          <p:cNvSpPr txBox="1"/>
          <p:nvPr/>
        </p:nvSpPr>
        <p:spPr>
          <a:xfrm>
            <a:off x="914400" y="445477"/>
            <a:ext cx="10222523" cy="5693866"/>
          </a:xfrm>
          <a:prstGeom prst="rect">
            <a:avLst/>
          </a:prstGeom>
          <a:noFill/>
        </p:spPr>
        <p:txBody>
          <a:bodyPr wrap="square" rtlCol="0">
            <a:spAutoFit/>
          </a:bodyPr>
          <a:lstStyle/>
          <a:p>
            <a:pPr algn="ctr"/>
            <a:r>
              <a:rPr lang="en-US" sz="2800" dirty="0">
                <a:solidFill>
                  <a:schemeClr val="bg1">
                    <a:lumMod val="95000"/>
                  </a:schemeClr>
                </a:solidFill>
              </a:rPr>
              <a:t>POST MONSOONS (THE TRANSITION SEASON)</a:t>
            </a:r>
          </a:p>
          <a:p>
            <a:endParaRPr lang="en-US" sz="2800" dirty="0">
              <a:solidFill>
                <a:schemeClr val="bg1">
                  <a:lumMod val="95000"/>
                </a:schemeClr>
              </a:solidFill>
            </a:endParaRPr>
          </a:p>
          <a:p>
            <a:r>
              <a:rPr lang="en-US" sz="2800" dirty="0">
                <a:solidFill>
                  <a:schemeClr val="bg1">
                    <a:lumMod val="95000"/>
                  </a:schemeClr>
                </a:solidFill>
              </a:rPr>
              <a:t>1. During October-November, the sun apparently moves towards the south. During this period, the monsoon trough over the northern plains becomes weaker. The south-west monsoon winds weaken and start withdrawing gradually. The monsoon withdraws from the northern plains by the beginning of October. </a:t>
            </a:r>
          </a:p>
          <a:p>
            <a:endParaRPr lang="en-US" sz="2800" dirty="0">
              <a:solidFill>
                <a:schemeClr val="bg1">
                  <a:lumMod val="95000"/>
                </a:schemeClr>
              </a:solidFill>
            </a:endParaRPr>
          </a:p>
          <a:p>
            <a:r>
              <a:rPr lang="en-US" sz="2800" dirty="0">
                <a:solidFill>
                  <a:schemeClr val="bg1">
                    <a:lumMod val="95000"/>
                  </a:schemeClr>
                </a:solidFill>
              </a:rPr>
              <a:t>2. The retreat of the monsoon is marked by clear skies and rise in temperature. While day temperatures are high, nights are cool and pleasant. Humidity is still present. High temperature and humidity, makes the weather quite uncomfortable during the day. This is commonly known as "October Heat".</a:t>
            </a:r>
            <a:endParaRPr lang="en-IN" sz="2800" dirty="0">
              <a:solidFill>
                <a:schemeClr val="bg1">
                  <a:lumMod val="95000"/>
                </a:schemeClr>
              </a:solidFill>
            </a:endParaRPr>
          </a:p>
        </p:txBody>
      </p:sp>
    </p:spTree>
    <p:extLst>
      <p:ext uri="{BB962C8B-B14F-4D97-AF65-F5344CB8AC3E}">
        <p14:creationId xmlns:p14="http://schemas.microsoft.com/office/powerpoint/2010/main" val="14192063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BF552-7109-1B3E-532F-A127BBB2C279}"/>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F62285EF-E7D1-BDEC-E136-DB805C895744}"/>
              </a:ext>
            </a:extLst>
          </p:cNvPr>
          <p:cNvSpPr>
            <a:spLocks noGrp="1"/>
          </p:cNvSpPr>
          <p:nvPr>
            <p:ph type="subTitle" idx="1"/>
          </p:nvPr>
        </p:nvSpPr>
        <p:spPr/>
        <p:txBody>
          <a:bodyPr/>
          <a:lstStyle/>
          <a:p>
            <a:endParaRPr lang="en-IN"/>
          </a:p>
        </p:txBody>
      </p:sp>
      <p:pic>
        <p:nvPicPr>
          <p:cNvPr id="7" name="Picture 6" descr="A tree with a sunset in the background&#10;&#10;Description automatically generated with low confidence">
            <a:extLst>
              <a:ext uri="{FF2B5EF4-FFF2-40B4-BE49-F238E27FC236}">
                <a16:creationId xmlns:a16="http://schemas.microsoft.com/office/drawing/2014/main" id="{6B87345C-1EFA-4024-7D17-73A99BDBF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99812" y="-8810989"/>
            <a:ext cx="35318582" cy="19866703"/>
          </a:xfrm>
          <a:prstGeom prst="rect">
            <a:avLst/>
          </a:prstGeom>
        </p:spPr>
      </p:pic>
      <p:sp>
        <p:nvSpPr>
          <p:cNvPr id="4" name="TextBox 3">
            <a:extLst>
              <a:ext uri="{FF2B5EF4-FFF2-40B4-BE49-F238E27FC236}">
                <a16:creationId xmlns:a16="http://schemas.microsoft.com/office/drawing/2014/main" id="{14FA421C-711E-4D18-C165-329FD30F709A}"/>
              </a:ext>
            </a:extLst>
          </p:cNvPr>
          <p:cNvSpPr txBox="1"/>
          <p:nvPr/>
        </p:nvSpPr>
        <p:spPr>
          <a:xfrm>
            <a:off x="656492" y="753979"/>
            <a:ext cx="10480431" cy="584775"/>
          </a:xfrm>
          <a:prstGeom prst="rect">
            <a:avLst/>
          </a:prstGeom>
          <a:noFill/>
        </p:spPr>
        <p:txBody>
          <a:bodyPr wrap="square" rtlCol="0">
            <a:spAutoFit/>
          </a:bodyPr>
          <a:lstStyle/>
          <a:p>
            <a:pPr algn="ctr"/>
            <a:endParaRPr lang="en-IN" sz="3200" dirty="0">
              <a:solidFill>
                <a:schemeClr val="bg1">
                  <a:lumMod val="95000"/>
                </a:schemeClr>
              </a:solidFill>
            </a:endParaRPr>
          </a:p>
        </p:txBody>
      </p:sp>
      <p:sp>
        <p:nvSpPr>
          <p:cNvPr id="5" name="TextBox 4">
            <a:extLst>
              <a:ext uri="{FF2B5EF4-FFF2-40B4-BE49-F238E27FC236}">
                <a16:creationId xmlns:a16="http://schemas.microsoft.com/office/drawing/2014/main" id="{BBD10EA3-9840-00F8-A14C-8FA99601730E}"/>
              </a:ext>
            </a:extLst>
          </p:cNvPr>
          <p:cNvSpPr txBox="1"/>
          <p:nvPr/>
        </p:nvSpPr>
        <p:spPr>
          <a:xfrm>
            <a:off x="1078523" y="586154"/>
            <a:ext cx="10058400" cy="5693866"/>
          </a:xfrm>
          <a:prstGeom prst="rect">
            <a:avLst/>
          </a:prstGeom>
          <a:noFill/>
        </p:spPr>
        <p:txBody>
          <a:bodyPr wrap="square" rtlCol="0">
            <a:spAutoFit/>
          </a:bodyPr>
          <a:lstStyle/>
          <a:p>
            <a:r>
              <a:rPr lang="en-US" sz="2800" b="0" i="0" dirty="0">
                <a:solidFill>
                  <a:schemeClr val="bg1">
                    <a:lumMod val="95000"/>
                  </a:schemeClr>
                </a:solidFill>
                <a:effectLst/>
                <a:latin typeface="roboto" panose="02000000000000000000" pitchFamily="2" charset="0"/>
              </a:rPr>
              <a:t>1. During October-November, the sun apparently moves towards the south. During this period, the </a:t>
            </a:r>
            <a:r>
              <a:rPr lang="en-US" sz="2800" b="0" i="0" dirty="0">
                <a:solidFill>
                  <a:schemeClr val="bg1">
                    <a:lumMod val="50000"/>
                  </a:schemeClr>
                </a:solidFill>
                <a:effectLst/>
                <a:latin typeface="roboto" panose="02000000000000000000" pitchFamily="2" charset="0"/>
              </a:rPr>
              <a:t>monsoon trough </a:t>
            </a:r>
            <a:r>
              <a:rPr lang="en-US" sz="2800" b="0" i="0" dirty="0">
                <a:solidFill>
                  <a:schemeClr val="bg1">
                    <a:lumMod val="95000"/>
                  </a:schemeClr>
                </a:solidFill>
                <a:effectLst/>
                <a:latin typeface="roboto" panose="02000000000000000000" pitchFamily="2" charset="0"/>
              </a:rPr>
              <a:t>over the northern plains becomes weaker. </a:t>
            </a:r>
            <a:r>
              <a:rPr lang="en-US" sz="2800" b="0" i="0" dirty="0">
                <a:solidFill>
                  <a:schemeClr val="bg1">
                    <a:lumMod val="50000"/>
                  </a:schemeClr>
                </a:solidFill>
                <a:effectLst/>
                <a:latin typeface="roboto" panose="02000000000000000000" pitchFamily="2" charset="0"/>
              </a:rPr>
              <a:t>The south-west </a:t>
            </a:r>
            <a:r>
              <a:rPr lang="en-US" sz="2800" b="0" i="0" dirty="0">
                <a:solidFill>
                  <a:schemeClr val="bg1">
                    <a:lumMod val="95000"/>
                  </a:schemeClr>
                </a:solidFill>
                <a:effectLst/>
                <a:latin typeface="roboto" panose="02000000000000000000" pitchFamily="2" charset="0"/>
              </a:rPr>
              <a:t>monsoon winds</a:t>
            </a:r>
            <a:br>
              <a:rPr lang="en-US" sz="2800" dirty="0">
                <a:solidFill>
                  <a:schemeClr val="bg1">
                    <a:lumMod val="95000"/>
                  </a:schemeClr>
                </a:solidFill>
              </a:rPr>
            </a:br>
            <a:r>
              <a:rPr lang="en-US" sz="2800" dirty="0">
                <a:solidFill>
                  <a:schemeClr val="bg1">
                    <a:lumMod val="95000"/>
                  </a:schemeClr>
                </a:solidFill>
                <a:latin typeface="roboto" panose="02000000000000000000" pitchFamily="2" charset="0"/>
              </a:rPr>
              <a:t>2. </a:t>
            </a:r>
            <a:r>
              <a:rPr lang="en-US" sz="2800" b="0" i="0" dirty="0">
                <a:solidFill>
                  <a:schemeClr val="bg1">
                    <a:lumMod val="95000"/>
                  </a:schemeClr>
                </a:solidFill>
                <a:effectLst/>
                <a:latin typeface="roboto" panose="02000000000000000000" pitchFamily="2" charset="0"/>
              </a:rPr>
              <a:t>The temperature begins to fall rapidly in northern India by the second half of October. The </a:t>
            </a:r>
            <a:r>
              <a:rPr lang="en-US" sz="2800" b="0" i="0" dirty="0">
                <a:solidFill>
                  <a:schemeClr val="bg1">
                    <a:lumMod val="50000"/>
                  </a:schemeClr>
                </a:solidFill>
                <a:effectLst/>
                <a:latin typeface="roboto" panose="02000000000000000000" pitchFamily="2" charset="0"/>
              </a:rPr>
              <a:t>low-pressure</a:t>
            </a:r>
            <a:r>
              <a:rPr lang="en-US" sz="2800" b="0" i="0" dirty="0">
                <a:solidFill>
                  <a:schemeClr val="bg1">
                    <a:lumMod val="95000"/>
                  </a:schemeClr>
                </a:solidFill>
                <a:effectLst/>
                <a:latin typeface="roboto" panose="02000000000000000000" pitchFamily="2" charset="0"/>
              </a:rPr>
              <a:t> conditions over northwestern India move to the Bay of Bengal by early November. This shift </a:t>
            </a:r>
            <a:r>
              <a:rPr lang="en-US" sz="2800" b="0" i="0" dirty="0">
                <a:solidFill>
                  <a:schemeClr val="bg1">
                    <a:lumMod val="50000"/>
                  </a:schemeClr>
                </a:solidFill>
                <a:effectLst/>
                <a:latin typeface="roboto" panose="02000000000000000000" pitchFamily="2" charset="0"/>
              </a:rPr>
              <a:t>leads to cyclonic </a:t>
            </a:r>
            <a:r>
              <a:rPr lang="en-US" sz="2800" b="0" i="0" dirty="0">
                <a:solidFill>
                  <a:schemeClr val="bg1">
                    <a:lumMod val="95000"/>
                  </a:schemeClr>
                </a:solidFill>
                <a:effectLst/>
                <a:latin typeface="roboto" panose="02000000000000000000" pitchFamily="2" charset="0"/>
              </a:rPr>
              <a:t>depressions over the </a:t>
            </a:r>
            <a:r>
              <a:rPr lang="en-US" sz="2800" b="0" i="0" dirty="0">
                <a:solidFill>
                  <a:schemeClr val="bg1">
                    <a:lumMod val="50000"/>
                  </a:schemeClr>
                </a:solidFill>
                <a:effectLst/>
                <a:latin typeface="roboto" panose="02000000000000000000" pitchFamily="2" charset="0"/>
              </a:rPr>
              <a:t>Andaman Sea. These cyclones </a:t>
            </a:r>
            <a:r>
              <a:rPr lang="en-US" sz="2800" b="0" i="0" dirty="0">
                <a:solidFill>
                  <a:schemeClr val="bg1">
                    <a:lumMod val="95000"/>
                  </a:schemeClr>
                </a:solidFill>
                <a:effectLst/>
                <a:latin typeface="roboto" panose="02000000000000000000" pitchFamily="2" charset="0"/>
              </a:rPr>
              <a:t>usually cross the eastern </a:t>
            </a:r>
            <a:r>
              <a:rPr lang="en-US" sz="2800" b="0" i="0" dirty="0">
                <a:solidFill>
                  <a:schemeClr val="bg1">
                    <a:lumMod val="50000"/>
                  </a:schemeClr>
                </a:solidFill>
                <a:effectLst/>
                <a:latin typeface="roboto" panose="02000000000000000000" pitchFamily="2" charset="0"/>
              </a:rPr>
              <a:t>coasts of India and cause </a:t>
            </a:r>
            <a:r>
              <a:rPr lang="en-US" sz="2800" b="0" i="0" dirty="0">
                <a:solidFill>
                  <a:schemeClr val="bg1">
                    <a:lumMod val="95000"/>
                  </a:schemeClr>
                </a:solidFill>
                <a:effectLst/>
                <a:latin typeface="roboto" panose="02000000000000000000" pitchFamily="2" charset="0"/>
              </a:rPr>
              <a:t>heavy and widespread rain. These </a:t>
            </a:r>
            <a:r>
              <a:rPr lang="en-US" sz="2800" b="0" i="0" dirty="0">
                <a:solidFill>
                  <a:schemeClr val="bg1">
                    <a:lumMod val="50000"/>
                  </a:schemeClr>
                </a:solidFill>
                <a:effectLst/>
                <a:latin typeface="roboto" panose="02000000000000000000" pitchFamily="2" charset="0"/>
              </a:rPr>
              <a:t>cyclones may also </a:t>
            </a:r>
            <a:r>
              <a:rPr lang="en-US" sz="2800" b="0" i="0" dirty="0">
                <a:solidFill>
                  <a:schemeClr val="bg1">
                    <a:lumMod val="95000"/>
                  </a:schemeClr>
                </a:solidFill>
                <a:effectLst/>
                <a:latin typeface="roboto" panose="02000000000000000000" pitchFamily="2" charset="0"/>
              </a:rPr>
              <a:t>arrive at the Coasts of Orissa, West Bengal and Bangladesh. These cyclones contribute to the bulk of the rainfall of the Coromandel Coast.</a:t>
            </a:r>
            <a:endParaRPr lang="en-IN" sz="2800" dirty="0">
              <a:solidFill>
                <a:schemeClr val="bg1">
                  <a:lumMod val="95000"/>
                </a:schemeClr>
              </a:solidFill>
            </a:endParaRPr>
          </a:p>
        </p:txBody>
      </p:sp>
    </p:spTree>
    <p:extLst>
      <p:ext uri="{BB962C8B-B14F-4D97-AF65-F5344CB8AC3E}">
        <p14:creationId xmlns:p14="http://schemas.microsoft.com/office/powerpoint/2010/main" val="25990718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BF552-7109-1B3E-532F-A127BBB2C279}"/>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F62285EF-E7D1-BDEC-E136-DB805C895744}"/>
              </a:ext>
            </a:extLst>
          </p:cNvPr>
          <p:cNvSpPr>
            <a:spLocks noGrp="1"/>
          </p:cNvSpPr>
          <p:nvPr>
            <p:ph type="subTitle" idx="1"/>
          </p:nvPr>
        </p:nvSpPr>
        <p:spPr/>
        <p:txBody>
          <a:bodyPr/>
          <a:lstStyle/>
          <a:p>
            <a:endParaRPr lang="en-IN"/>
          </a:p>
        </p:txBody>
      </p:sp>
      <p:pic>
        <p:nvPicPr>
          <p:cNvPr id="7" name="Picture 6" descr="A tree with a sunset in the background&#10;&#10;Description automatically generated with low confidence">
            <a:extLst>
              <a:ext uri="{FF2B5EF4-FFF2-40B4-BE49-F238E27FC236}">
                <a16:creationId xmlns:a16="http://schemas.microsoft.com/office/drawing/2014/main" id="{6B87345C-1EFA-4024-7D17-73A99BDBF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80768" y="-13008703"/>
            <a:ext cx="35318582" cy="19866703"/>
          </a:xfrm>
          <a:prstGeom prst="rect">
            <a:avLst/>
          </a:prstGeom>
        </p:spPr>
      </p:pic>
      <p:sp>
        <p:nvSpPr>
          <p:cNvPr id="4" name="TextBox 3">
            <a:extLst>
              <a:ext uri="{FF2B5EF4-FFF2-40B4-BE49-F238E27FC236}">
                <a16:creationId xmlns:a16="http://schemas.microsoft.com/office/drawing/2014/main" id="{14FA421C-711E-4D18-C165-329FD30F709A}"/>
              </a:ext>
            </a:extLst>
          </p:cNvPr>
          <p:cNvSpPr txBox="1"/>
          <p:nvPr/>
        </p:nvSpPr>
        <p:spPr>
          <a:xfrm>
            <a:off x="656492" y="753979"/>
            <a:ext cx="10480431" cy="584775"/>
          </a:xfrm>
          <a:prstGeom prst="rect">
            <a:avLst/>
          </a:prstGeom>
          <a:noFill/>
        </p:spPr>
        <p:txBody>
          <a:bodyPr wrap="square" rtlCol="0">
            <a:spAutoFit/>
          </a:bodyPr>
          <a:lstStyle/>
          <a:p>
            <a:pPr algn="ctr"/>
            <a:endParaRPr lang="en-IN" sz="3200" dirty="0">
              <a:solidFill>
                <a:schemeClr val="bg1">
                  <a:lumMod val="95000"/>
                </a:schemeClr>
              </a:solidFill>
            </a:endParaRPr>
          </a:p>
        </p:txBody>
      </p:sp>
      <p:sp>
        <p:nvSpPr>
          <p:cNvPr id="6" name="TextBox 5">
            <a:extLst>
              <a:ext uri="{FF2B5EF4-FFF2-40B4-BE49-F238E27FC236}">
                <a16:creationId xmlns:a16="http://schemas.microsoft.com/office/drawing/2014/main" id="{557222EF-4E28-7AE3-2D1A-14620235EFD4}"/>
              </a:ext>
            </a:extLst>
          </p:cNvPr>
          <p:cNvSpPr txBox="1"/>
          <p:nvPr/>
        </p:nvSpPr>
        <p:spPr>
          <a:xfrm>
            <a:off x="1078523" y="586154"/>
            <a:ext cx="10058400" cy="5016758"/>
          </a:xfrm>
          <a:prstGeom prst="rect">
            <a:avLst/>
          </a:prstGeom>
          <a:noFill/>
        </p:spPr>
        <p:txBody>
          <a:bodyPr wrap="square" rtlCol="0">
            <a:spAutoFit/>
          </a:bodyPr>
          <a:lstStyle/>
          <a:p>
            <a:pPr algn="ctr"/>
            <a:r>
              <a:rPr lang="en-US" sz="3200" dirty="0">
                <a:solidFill>
                  <a:schemeClr val="bg1">
                    <a:lumMod val="95000"/>
                  </a:schemeClr>
                </a:solidFill>
              </a:rPr>
              <a:t>DISTRIBUTION OF RAINFALL</a:t>
            </a:r>
          </a:p>
          <a:p>
            <a:endParaRPr lang="en-US" sz="3200" dirty="0">
              <a:solidFill>
                <a:schemeClr val="bg1">
                  <a:lumMod val="95000"/>
                </a:schemeClr>
              </a:solidFill>
            </a:endParaRPr>
          </a:p>
          <a:p>
            <a:r>
              <a:rPr lang="en-US" sz="3200" dirty="0">
                <a:solidFill>
                  <a:schemeClr val="bg1">
                    <a:lumMod val="95000"/>
                  </a:schemeClr>
                </a:solidFill>
              </a:rPr>
              <a:t>1. The western coast and northeastern India receive over 400 cm of rainfall annually. The annual rainfall is less than 60 cm in western Rajasthan and adjoining parts of Gujarat, Haryana and Punjab. Rainfall is also low in the interior</a:t>
            </a:r>
            <a:r>
              <a:rPr lang="en-US" sz="3200" dirty="0">
                <a:solidFill>
                  <a:schemeClr val="bg1">
                    <a:lumMod val="50000"/>
                  </a:schemeClr>
                </a:solidFill>
              </a:rPr>
              <a:t> of </a:t>
            </a:r>
            <a:r>
              <a:rPr lang="en-US" sz="3200" dirty="0">
                <a:solidFill>
                  <a:schemeClr val="bg1">
                    <a:lumMod val="95000"/>
                  </a:schemeClr>
                </a:solidFill>
              </a:rPr>
              <a:t>the Deccan Plateau and </a:t>
            </a:r>
            <a:r>
              <a:rPr lang="en-US" sz="3200" dirty="0" err="1">
                <a:solidFill>
                  <a:schemeClr val="bg1">
                    <a:lumMod val="95000"/>
                  </a:schemeClr>
                </a:solidFill>
              </a:rPr>
              <a:t>easth</a:t>
            </a:r>
            <a:r>
              <a:rPr lang="en-US" sz="3200" dirty="0">
                <a:solidFill>
                  <a:schemeClr val="bg1">
                    <a:lumMod val="95000"/>
                  </a:schemeClr>
                </a:solidFill>
              </a:rPr>
              <a:t> of the </a:t>
            </a:r>
            <a:r>
              <a:rPr lang="en-US" sz="3200" dirty="0" err="1">
                <a:solidFill>
                  <a:schemeClr val="bg1">
                    <a:lumMod val="50000"/>
                  </a:schemeClr>
                </a:solidFill>
              </a:rPr>
              <a:t>Sahyadris</a:t>
            </a:r>
            <a:r>
              <a:rPr lang="en-US" sz="3200" dirty="0">
                <a:solidFill>
                  <a:schemeClr val="bg1">
                    <a:lumMod val="50000"/>
                  </a:schemeClr>
                </a:solidFill>
              </a:rPr>
              <a:t>. The area </a:t>
            </a:r>
            <a:r>
              <a:rPr lang="en-US" sz="3200" dirty="0">
                <a:solidFill>
                  <a:schemeClr val="bg1">
                    <a:lumMod val="95000"/>
                  </a:schemeClr>
                </a:solidFill>
              </a:rPr>
              <a:t>around </a:t>
            </a:r>
            <a:r>
              <a:rPr lang="en-US" sz="3200" dirty="0" err="1">
                <a:solidFill>
                  <a:schemeClr val="bg1">
                    <a:lumMod val="95000"/>
                  </a:schemeClr>
                </a:solidFill>
              </a:rPr>
              <a:t>Leh</a:t>
            </a:r>
            <a:r>
              <a:rPr lang="en-US" sz="3200" dirty="0">
                <a:solidFill>
                  <a:schemeClr val="bg1">
                    <a:lumMod val="95000"/>
                  </a:schemeClr>
                </a:solidFill>
              </a:rPr>
              <a:t> also gets low rainfall.</a:t>
            </a:r>
          </a:p>
          <a:p>
            <a:r>
              <a:rPr lang="en-US" sz="3200" dirty="0">
                <a:solidFill>
                  <a:schemeClr val="bg1">
                    <a:lumMod val="95000"/>
                  </a:schemeClr>
                </a:solidFill>
              </a:rPr>
              <a:t>2. The rest </a:t>
            </a:r>
            <a:r>
              <a:rPr lang="en-US" sz="3200" dirty="0">
                <a:solidFill>
                  <a:schemeClr val="bg1">
                    <a:lumMod val="50000"/>
                  </a:schemeClr>
                </a:solidFill>
              </a:rPr>
              <a:t>of the country gets </a:t>
            </a:r>
            <a:r>
              <a:rPr lang="en-US" sz="3200" dirty="0">
                <a:solidFill>
                  <a:schemeClr val="bg1">
                    <a:lumMod val="95000"/>
                  </a:schemeClr>
                </a:solidFill>
              </a:rPr>
              <a:t>moderate rainfall. Snowfall is restricted to the </a:t>
            </a:r>
            <a:r>
              <a:rPr lang="en-US" sz="3200" dirty="0">
                <a:solidFill>
                  <a:schemeClr val="bg1">
                    <a:lumMod val="50000"/>
                  </a:schemeClr>
                </a:solidFill>
              </a:rPr>
              <a:t>Himalayan region.</a:t>
            </a:r>
            <a:endParaRPr lang="en-IN" sz="3200" dirty="0">
              <a:solidFill>
                <a:schemeClr val="bg1">
                  <a:lumMod val="50000"/>
                </a:schemeClr>
              </a:solidFill>
            </a:endParaRPr>
          </a:p>
        </p:txBody>
      </p:sp>
    </p:spTree>
    <p:extLst>
      <p:ext uri="{BB962C8B-B14F-4D97-AF65-F5344CB8AC3E}">
        <p14:creationId xmlns:p14="http://schemas.microsoft.com/office/powerpoint/2010/main" val="17346056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BF552-7109-1B3E-532F-A127BBB2C279}"/>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F62285EF-E7D1-BDEC-E136-DB805C895744}"/>
              </a:ext>
            </a:extLst>
          </p:cNvPr>
          <p:cNvSpPr>
            <a:spLocks noGrp="1"/>
          </p:cNvSpPr>
          <p:nvPr>
            <p:ph type="subTitle" idx="1"/>
          </p:nvPr>
        </p:nvSpPr>
        <p:spPr/>
        <p:txBody>
          <a:bodyPr/>
          <a:lstStyle/>
          <a:p>
            <a:endParaRPr lang="en-IN"/>
          </a:p>
        </p:txBody>
      </p:sp>
      <p:pic>
        <p:nvPicPr>
          <p:cNvPr id="7" name="Picture 6" descr="A tree with a sunset in the background&#10;&#10;Description automatically generated with low confidence">
            <a:extLst>
              <a:ext uri="{FF2B5EF4-FFF2-40B4-BE49-F238E27FC236}">
                <a16:creationId xmlns:a16="http://schemas.microsoft.com/office/drawing/2014/main" id="{6B87345C-1EFA-4024-7D17-73A99BDBF590}"/>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13008703"/>
            <a:ext cx="35318582" cy="19866703"/>
          </a:xfrm>
          <a:prstGeom prst="rect">
            <a:avLst/>
          </a:prstGeom>
        </p:spPr>
      </p:pic>
      <p:sp>
        <p:nvSpPr>
          <p:cNvPr id="4" name="TextBox 3">
            <a:extLst>
              <a:ext uri="{FF2B5EF4-FFF2-40B4-BE49-F238E27FC236}">
                <a16:creationId xmlns:a16="http://schemas.microsoft.com/office/drawing/2014/main" id="{14FA421C-711E-4D18-C165-329FD30F709A}"/>
              </a:ext>
            </a:extLst>
          </p:cNvPr>
          <p:cNvSpPr txBox="1"/>
          <p:nvPr/>
        </p:nvSpPr>
        <p:spPr>
          <a:xfrm>
            <a:off x="656492" y="753979"/>
            <a:ext cx="10480431" cy="584775"/>
          </a:xfrm>
          <a:prstGeom prst="rect">
            <a:avLst/>
          </a:prstGeom>
          <a:noFill/>
        </p:spPr>
        <p:txBody>
          <a:bodyPr wrap="square" rtlCol="0">
            <a:spAutoFit/>
          </a:bodyPr>
          <a:lstStyle/>
          <a:p>
            <a:pPr algn="ctr"/>
            <a:endParaRPr lang="en-IN" sz="3200" dirty="0">
              <a:solidFill>
                <a:schemeClr val="bg1">
                  <a:lumMod val="95000"/>
                </a:schemeClr>
              </a:solidFill>
            </a:endParaRPr>
          </a:p>
        </p:txBody>
      </p:sp>
      <p:sp>
        <p:nvSpPr>
          <p:cNvPr id="5" name="TextBox 4">
            <a:extLst>
              <a:ext uri="{FF2B5EF4-FFF2-40B4-BE49-F238E27FC236}">
                <a16:creationId xmlns:a16="http://schemas.microsoft.com/office/drawing/2014/main" id="{FFB2E7CB-B31D-D644-4F1C-87D57EB458A9}"/>
              </a:ext>
            </a:extLst>
          </p:cNvPr>
          <p:cNvSpPr txBox="1"/>
          <p:nvPr/>
        </p:nvSpPr>
        <p:spPr>
          <a:xfrm>
            <a:off x="1031631" y="753979"/>
            <a:ext cx="10105292" cy="5262979"/>
          </a:xfrm>
          <a:prstGeom prst="rect">
            <a:avLst/>
          </a:prstGeom>
          <a:noFill/>
        </p:spPr>
        <p:txBody>
          <a:bodyPr wrap="square" rtlCol="0">
            <a:spAutoFit/>
          </a:bodyPr>
          <a:lstStyle/>
          <a:p>
            <a:pPr algn="ctr"/>
            <a:r>
              <a:rPr lang="en-US" sz="2800" dirty="0">
                <a:solidFill>
                  <a:schemeClr val="bg1">
                    <a:lumMod val="95000"/>
                  </a:schemeClr>
                </a:solidFill>
              </a:rPr>
              <a:t>MONSOON AS A UNIFYING BOUND</a:t>
            </a:r>
          </a:p>
          <a:p>
            <a:r>
              <a:rPr lang="en-US" sz="2800" dirty="0">
                <a:solidFill>
                  <a:schemeClr val="bg1">
                    <a:lumMod val="95000"/>
                  </a:schemeClr>
                </a:solidFill>
              </a:rPr>
              <a:t>1.  Although there are wide variations in weather patterns across India, the monsoon brings some unifying influences on India. The Indian landscape, its flora and fauna, etc. are highly influenced by the monsoon.</a:t>
            </a:r>
          </a:p>
          <a:p>
            <a:r>
              <a:rPr lang="en-US" sz="2800" dirty="0">
                <a:solidFill>
                  <a:schemeClr val="bg1">
                    <a:lumMod val="95000"/>
                  </a:schemeClr>
                </a:solidFill>
              </a:rPr>
              <a:t>2. The entire agricultural calendar in India is governed by the monsoon. Most of the festivals in India are related to agricultural cycle. These festivals may be known by different names in different parts of the country, but their celebration is decided by the monsoon. It is also said that the river valleys which carry the rainwater also unite as a single river valley unit. Due to these reasons, monsoon is often a great unifying factor in India.</a:t>
            </a:r>
            <a:endParaRPr lang="en-IN" sz="2800" dirty="0">
              <a:solidFill>
                <a:schemeClr val="bg1">
                  <a:lumMod val="95000"/>
                </a:schemeClr>
              </a:solidFill>
            </a:endParaRPr>
          </a:p>
        </p:txBody>
      </p:sp>
    </p:spTree>
    <p:extLst>
      <p:ext uri="{BB962C8B-B14F-4D97-AF65-F5344CB8AC3E}">
        <p14:creationId xmlns:p14="http://schemas.microsoft.com/office/powerpoint/2010/main" val="3387917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BF552-7109-1B3E-532F-A127BBB2C279}"/>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F62285EF-E7D1-BDEC-E136-DB805C895744}"/>
              </a:ext>
            </a:extLst>
          </p:cNvPr>
          <p:cNvSpPr>
            <a:spLocks noGrp="1"/>
          </p:cNvSpPr>
          <p:nvPr>
            <p:ph type="subTitle" idx="1"/>
          </p:nvPr>
        </p:nvSpPr>
        <p:spPr/>
        <p:txBody>
          <a:bodyPr/>
          <a:lstStyle/>
          <a:p>
            <a:endParaRPr lang="en-IN"/>
          </a:p>
        </p:txBody>
      </p:sp>
      <p:pic>
        <p:nvPicPr>
          <p:cNvPr id="7" name="Picture 6" descr="A tree with a sunset in the background&#10;&#10;Description automatically generated with low confidence">
            <a:extLst>
              <a:ext uri="{FF2B5EF4-FFF2-40B4-BE49-F238E27FC236}">
                <a16:creationId xmlns:a16="http://schemas.microsoft.com/office/drawing/2014/main" id="{6B87345C-1EFA-4024-7D17-73A99BDBF590}"/>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27783" y="-15628"/>
            <a:ext cx="12219783" cy="6873628"/>
          </a:xfrm>
          <a:prstGeom prst="rect">
            <a:avLst/>
          </a:prstGeom>
        </p:spPr>
      </p:pic>
      <p:sp>
        <p:nvSpPr>
          <p:cNvPr id="4" name="TextBox 3">
            <a:extLst>
              <a:ext uri="{FF2B5EF4-FFF2-40B4-BE49-F238E27FC236}">
                <a16:creationId xmlns:a16="http://schemas.microsoft.com/office/drawing/2014/main" id="{14FA421C-711E-4D18-C165-329FD30F709A}"/>
              </a:ext>
            </a:extLst>
          </p:cNvPr>
          <p:cNvSpPr txBox="1"/>
          <p:nvPr/>
        </p:nvSpPr>
        <p:spPr>
          <a:xfrm>
            <a:off x="656492" y="753979"/>
            <a:ext cx="10480431" cy="584775"/>
          </a:xfrm>
          <a:prstGeom prst="rect">
            <a:avLst/>
          </a:prstGeom>
          <a:noFill/>
        </p:spPr>
        <p:txBody>
          <a:bodyPr wrap="square" rtlCol="0">
            <a:spAutoFit/>
          </a:bodyPr>
          <a:lstStyle/>
          <a:p>
            <a:pPr algn="ctr"/>
            <a:endParaRPr lang="en-IN" sz="3200" dirty="0">
              <a:solidFill>
                <a:schemeClr val="bg1">
                  <a:lumMod val="95000"/>
                </a:schemeClr>
              </a:solidFill>
            </a:endParaRPr>
          </a:p>
        </p:txBody>
      </p:sp>
      <p:sp>
        <p:nvSpPr>
          <p:cNvPr id="6" name="TextBox 5">
            <a:extLst>
              <a:ext uri="{FF2B5EF4-FFF2-40B4-BE49-F238E27FC236}">
                <a16:creationId xmlns:a16="http://schemas.microsoft.com/office/drawing/2014/main" id="{9746BD2E-94FE-AE4E-4B3A-4CC09D34F2FD}"/>
              </a:ext>
            </a:extLst>
          </p:cNvPr>
          <p:cNvSpPr txBox="1"/>
          <p:nvPr/>
        </p:nvSpPr>
        <p:spPr>
          <a:xfrm>
            <a:off x="1797934" y="2502442"/>
            <a:ext cx="8596132" cy="1200329"/>
          </a:xfrm>
          <a:prstGeom prst="rect">
            <a:avLst/>
          </a:prstGeom>
          <a:noFill/>
        </p:spPr>
        <p:txBody>
          <a:bodyPr wrap="square" rtlCol="0">
            <a:spAutoFit/>
          </a:bodyPr>
          <a:lstStyle/>
          <a:p>
            <a:pPr algn="ctr"/>
            <a:r>
              <a:rPr lang="en-IN" sz="7200" dirty="0">
                <a:solidFill>
                  <a:schemeClr val="bg1">
                    <a:lumMod val="95000"/>
                  </a:schemeClr>
                </a:solidFill>
                <a:latin typeface="Modern Love Grunge" panose="04070805081005020601" pitchFamily="82" charset="0"/>
              </a:rPr>
              <a:t>THANK YOU</a:t>
            </a:r>
          </a:p>
        </p:txBody>
      </p:sp>
    </p:spTree>
    <p:extLst>
      <p:ext uri="{BB962C8B-B14F-4D97-AF65-F5344CB8AC3E}">
        <p14:creationId xmlns:p14="http://schemas.microsoft.com/office/powerpoint/2010/main" val="14903542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TotalTime>
  <Words>798</Words>
  <Application>Microsoft Office PowerPoint</Application>
  <PresentationFormat>Widescreen</PresentationFormat>
  <Paragraphs>24</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Modern Love Grunge</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malhar patel</dc:creator>
  <cp:lastModifiedBy>malhar patel</cp:lastModifiedBy>
  <cp:revision>1</cp:revision>
  <dcterms:created xsi:type="dcterms:W3CDTF">2023-01-26T16:57:49Z</dcterms:created>
  <dcterms:modified xsi:type="dcterms:W3CDTF">2023-01-26T17:40:38Z</dcterms:modified>
</cp:coreProperties>
</file>

<file path=docProps/thumbnail.jpeg>
</file>